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73" r:id="rId10"/>
    <p:sldId id="265" r:id="rId11"/>
    <p:sldId id="266" r:id="rId12"/>
    <p:sldId id="268" r:id="rId13"/>
    <p:sldId id="269" r:id="rId14"/>
    <p:sldId id="267" r:id="rId15"/>
    <p:sldId id="261" r:id="rId16"/>
    <p:sldId id="282" r:id="rId17"/>
    <p:sldId id="283" r:id="rId18"/>
    <p:sldId id="276" r:id="rId19"/>
    <p:sldId id="277" r:id="rId20"/>
    <p:sldId id="278" r:id="rId21"/>
    <p:sldId id="279" r:id="rId22"/>
    <p:sldId id="270" r:id="rId23"/>
    <p:sldId id="271" r:id="rId24"/>
    <p:sldId id="274" r:id="rId25"/>
    <p:sldId id="280" r:id="rId26"/>
    <p:sldId id="281" r:id="rId27"/>
    <p:sldId id="272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1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F5C0BB4-AA7B-4046-9856-C907951375CF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D1DF7E7-74B8-4EBF-A655-91848C42C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20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r">
              <a:defRPr sz="1300"/>
            </a:lvl1pPr>
          </a:lstStyle>
          <a:p>
            <a:fld id="{8788D542-8F36-4E55-87DE-1071871E726F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4" rIns="96645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5" tIns="48324" rIns="96645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r">
              <a:defRPr sz="1300"/>
            </a:lvl1pPr>
          </a:lstStyle>
          <a:p>
            <a:fld id="{0C225FE9-4A80-47C1-A58A-8325DF5E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0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5FE9-4A80-47C1-A58A-8325DF5E45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3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23119B4-D2DF-4E75-B340-CF876E397382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2746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95EE-C59F-4908-A243-64ED8B088EFA}" type="datetime1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BADD-1D62-4DCC-B9F0-B46E4C3A7B26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FEF-3805-4336-BE56-3ADCBD84DBBC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1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5F84-E32A-4106-97D3-E4C73C8E8FC6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BBB6-DE6B-45A8-B09A-AA3483DD26F4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23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D945-0FAC-4937-88CC-268BECB4EF86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3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C5A4-7363-4122-916A-99BB1B871CC0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9713-969E-4FAF-A1C9-7459D90F5C35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4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FCD9D17-39A3-4400-B28B-1253F1FCDC1F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2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A0BA-2599-4798-BD90-0D1F0F4E9236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C358-F2CC-46C1-A04B-90C245D8128C}" type="datetime1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6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AD6F-4161-4B62-AA4B-916F50B8530B}" type="datetime1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0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7F2-B61D-4BD4-99AD-BE3E53C1759C}" type="datetime1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7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1519-EBE1-4B16-A0BD-278D2909D6F0}" type="datetime1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4E2-522F-40EE-B552-8745473EC0A9}" type="datetime1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6B3-515F-4B76-AB42-465288F90026}" type="datetime1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7D9B91-EEF3-4F64-917E-469C2DAD3642}" type="datetime1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3CF0F3-EBE6-487D-81A6-E1039C5A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7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ngjamesbibleonline.org/1-Corinthians-10-12/" TargetMode="External"/><Relationship Id="rId3" Type="http://schemas.openxmlformats.org/officeDocument/2006/relationships/hyperlink" Target="http://www.kingjamesbibleonline.org/Jeremiah-17-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ngjamesbibleonline.org/Proverbs-9-17/" TargetMode="External"/><Relationship Id="rId3" Type="http://schemas.openxmlformats.org/officeDocument/2006/relationships/hyperlink" Target="http://www.kingjamesbibleonline.org/1-Peter-5-8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ngjamesbibleonline.org/Matthew-5-28/" TargetMode="External"/><Relationship Id="rId3" Type="http://schemas.openxmlformats.org/officeDocument/2006/relationships/hyperlink" Target="http://www.kingjamesbibleonline.org/Daniel-1-8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dernmediacommittee@gmail.co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tnanny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Internet</a:t>
            </a:r>
            <a:b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500" dirty="0"/>
              <a:t>(AS AN ASPECT OF MODERN MEDIA)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Dangers – Awareness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– Filtering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6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Recommendations</a:t>
            </a:r>
            <a:r>
              <a:rPr lang="en-US" sz="1350" dirty="0" smtClean="0"/>
              <a:t/>
            </a:r>
            <a:br>
              <a:rPr lang="en-US" sz="1350" dirty="0" smtClean="0"/>
            </a:br>
            <a:r>
              <a:rPr lang="en-US" sz="2400" dirty="0"/>
              <a:t>For Home and Computers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Connection-based </a:t>
            </a:r>
            <a:r>
              <a:rPr lang="en-US" dirty="0" smtClean="0"/>
              <a:t>(router</a:t>
            </a:r>
            <a:r>
              <a:rPr lang="en-US" dirty="0"/>
              <a:t>-based) </a:t>
            </a:r>
            <a:r>
              <a:rPr lang="en-US" dirty="0" smtClean="0"/>
              <a:t>filters*</a:t>
            </a:r>
            <a:endParaRPr lang="en-US" dirty="0"/>
          </a:p>
          <a:p>
            <a:pPr lvl="1"/>
            <a:r>
              <a:rPr lang="en-US" dirty="0" err="1" smtClean="0"/>
              <a:t>iBoss</a:t>
            </a:r>
            <a:r>
              <a:rPr lang="en-US" dirty="0" smtClean="0"/>
              <a:t> ($49.99 for device, $59.99 per year for subscription)</a:t>
            </a:r>
            <a:endParaRPr lang="en-US" dirty="0"/>
          </a:p>
          <a:p>
            <a:pPr lvl="1"/>
            <a:r>
              <a:rPr lang="en-US" dirty="0" err="1" smtClean="0"/>
              <a:t>Skydog</a:t>
            </a:r>
            <a:r>
              <a:rPr lang="en-US" dirty="0" smtClean="0"/>
              <a:t> ($149.00 for device, 3 years free subscription)</a:t>
            </a:r>
            <a:endParaRPr lang="en-US" dirty="0"/>
          </a:p>
          <a:p>
            <a:r>
              <a:rPr lang="en-US" dirty="0" smtClean="0"/>
              <a:t>Software filters*</a:t>
            </a:r>
          </a:p>
          <a:p>
            <a:pPr lvl="1"/>
            <a:r>
              <a:rPr lang="en-US" dirty="0" err="1" smtClean="0"/>
              <a:t>NetNanny</a:t>
            </a:r>
            <a:r>
              <a:rPr lang="en-US" dirty="0" smtClean="0"/>
              <a:t> ($19.99 per computer or device per year)</a:t>
            </a:r>
          </a:p>
          <a:p>
            <a:pPr lvl="1"/>
            <a:r>
              <a:rPr lang="en-US" dirty="0" smtClean="0"/>
              <a:t>K9 Web Protection (Free)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300" dirty="0"/>
              <a:t>* Filters </a:t>
            </a:r>
            <a:r>
              <a:rPr lang="en-US" sz="1300" dirty="0" smtClean="0"/>
              <a:t>were not </a:t>
            </a:r>
            <a:r>
              <a:rPr lang="en-US" sz="1300" dirty="0"/>
              <a:t>tested for effectiveness by </a:t>
            </a:r>
            <a:r>
              <a:rPr lang="en-US" sz="1300" dirty="0" smtClean="0"/>
              <a:t>the committee</a:t>
            </a:r>
            <a:r>
              <a:rPr lang="en-US" sz="1300" dirty="0"/>
              <a:t>.  Recommendations </a:t>
            </a:r>
            <a:r>
              <a:rPr lang="en-US" sz="1300" dirty="0" smtClean="0"/>
              <a:t>are based </a:t>
            </a:r>
            <a:r>
              <a:rPr lang="en-US" sz="1300" dirty="0"/>
              <a:t>on features </a:t>
            </a:r>
            <a:r>
              <a:rPr lang="en-US" sz="1300" dirty="0" smtClean="0"/>
              <a:t>provided, </a:t>
            </a:r>
            <a:r>
              <a:rPr lang="en-US" sz="1300" dirty="0"/>
              <a:t>and </a:t>
            </a:r>
            <a:r>
              <a:rPr lang="en-US" sz="1300" dirty="0" smtClean="0"/>
              <a:t>results provided by other </a:t>
            </a:r>
            <a:r>
              <a:rPr lang="en-US" sz="1300" dirty="0"/>
              <a:t>church groups who have performed effectiveness </a:t>
            </a:r>
            <a:r>
              <a:rPr lang="en-US" sz="1300" dirty="0" smtClean="0"/>
              <a:t>testing.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0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Other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500" y="2160973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/>
              <a:t>Connection-based</a:t>
            </a:r>
          </a:p>
          <a:p>
            <a:pPr lvl="1"/>
            <a:r>
              <a:rPr lang="en-US" dirty="0" err="1"/>
              <a:t>eGateWeb</a:t>
            </a:r>
            <a:endParaRPr lang="en-US" dirty="0"/>
          </a:p>
          <a:p>
            <a:pPr lvl="1"/>
            <a:r>
              <a:rPr lang="en-US" dirty="0"/>
              <a:t>Pandora’s </a:t>
            </a:r>
            <a:r>
              <a:rPr lang="en-US" dirty="0" smtClean="0"/>
              <a:t>Hope</a:t>
            </a:r>
          </a:p>
          <a:p>
            <a:pPr lvl="1"/>
            <a:r>
              <a:rPr lang="en-US" dirty="0" err="1"/>
              <a:t>OpenDNS</a:t>
            </a:r>
            <a:r>
              <a:rPr lang="en-US" dirty="0"/>
              <a:t> (for advanced users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err="1" smtClean="0"/>
              <a:t>WebWatcher</a:t>
            </a:r>
            <a:endParaRPr lang="en-US" dirty="0" smtClean="0"/>
          </a:p>
          <a:p>
            <a:pPr lvl="1"/>
            <a:r>
              <a:rPr lang="en-US" dirty="0" err="1" smtClean="0"/>
              <a:t>Bsecure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0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the Mobile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77375"/>
            <a:ext cx="7704667" cy="3922441"/>
          </a:xfrm>
        </p:spPr>
        <p:txBody>
          <a:bodyPr>
            <a:normAutofit/>
          </a:bodyPr>
          <a:lstStyle/>
          <a:p>
            <a:r>
              <a:rPr lang="en-US" dirty="0"/>
              <a:t>Complicated/difficult to filter mobile devices</a:t>
            </a:r>
          </a:p>
          <a:p>
            <a:r>
              <a:rPr lang="en-US" dirty="0"/>
              <a:t>Accountability</a:t>
            </a:r>
          </a:p>
          <a:p>
            <a:pPr lvl="1"/>
            <a:r>
              <a:rPr lang="en-US" dirty="0"/>
              <a:t>Covenant Eyes</a:t>
            </a:r>
          </a:p>
          <a:p>
            <a:pPr lvl="1"/>
            <a:r>
              <a:rPr lang="en-US" dirty="0" err="1"/>
              <a:t>Funamo</a:t>
            </a:r>
            <a:endParaRPr lang="en-US" dirty="0"/>
          </a:p>
          <a:p>
            <a:r>
              <a:rPr lang="en-US" dirty="0" err="1" smtClean="0"/>
              <a:t>Applocker</a:t>
            </a:r>
            <a:r>
              <a:rPr lang="en-US" dirty="0" smtClean="0"/>
              <a:t> – password-protect apps on smart devices/tablets</a:t>
            </a:r>
          </a:p>
          <a:p>
            <a:r>
              <a:rPr lang="en-US" dirty="0" smtClean="0"/>
              <a:t>Be aware of hotspot/tethering capability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0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</a:t>
            </a:r>
            <a:r>
              <a:rPr lang="en-US" dirty="0"/>
              <a:t>M</a:t>
            </a:r>
            <a:r>
              <a:rPr lang="en-US" dirty="0" smtClean="0"/>
              <a:t>obile </a:t>
            </a:r>
            <a:r>
              <a:rPr lang="en-US" dirty="0"/>
              <a:t>T</a:t>
            </a:r>
            <a:r>
              <a:rPr lang="en-US" dirty="0" smtClean="0"/>
              <a:t>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85988"/>
            <a:ext cx="7704667" cy="38138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Does a child need a smart phone before age 18?</a:t>
            </a:r>
          </a:p>
          <a:p>
            <a:r>
              <a:rPr lang="en-US" dirty="0" smtClean="0"/>
              <a:t>Accountability</a:t>
            </a:r>
            <a:r>
              <a:rPr lang="en-US" dirty="0"/>
              <a:t> </a:t>
            </a:r>
            <a:r>
              <a:rPr lang="en-US" dirty="0" smtClean="0"/>
              <a:t>– know what children are doing</a:t>
            </a:r>
          </a:p>
          <a:p>
            <a:r>
              <a:rPr lang="en-US" dirty="0"/>
              <a:t>Use </a:t>
            </a:r>
            <a:r>
              <a:rPr lang="en-US" dirty="0" smtClean="0"/>
              <a:t>an app </a:t>
            </a:r>
            <a:r>
              <a:rPr lang="en-US" dirty="0"/>
              <a:t>locker to limit/exclude social networking and other apps, </a:t>
            </a:r>
            <a:r>
              <a:rPr lang="en-US" dirty="0" smtClean="0"/>
              <a:t>also to block </a:t>
            </a:r>
            <a:r>
              <a:rPr lang="en-US" dirty="0"/>
              <a:t>installing new apps</a:t>
            </a:r>
          </a:p>
          <a:p>
            <a:r>
              <a:rPr lang="en-US" dirty="0" smtClean="0"/>
              <a:t>Review apps on smart devices – know what children are doing</a:t>
            </a:r>
          </a:p>
          <a:p>
            <a:r>
              <a:rPr lang="en-US" dirty="0"/>
              <a:t>Use time limit controls (built into some accountability apps)</a:t>
            </a:r>
          </a:p>
          <a:p>
            <a:r>
              <a:rPr lang="en-US" dirty="0" smtClean="0"/>
              <a:t>Filtered browsers available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en-US" dirty="0" smtClean="0"/>
              <a:t> requires disabling all other browsers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8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the Internet – </a:t>
            </a:r>
            <a:br>
              <a:rPr lang="en-US" dirty="0" smtClean="0"/>
            </a:br>
            <a:r>
              <a:rPr lang="en-US" dirty="0" smtClean="0"/>
              <a:t>Computer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243138"/>
            <a:ext cx="8002191" cy="35147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Enable SafeSearch on search engine of choice (good filters enforce this)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 smtClean="0"/>
              <a:t>Demonstration</a:t>
            </a:r>
          </a:p>
          <a:p>
            <a:r>
              <a:rPr lang="en-US" dirty="0" smtClean="0"/>
              <a:t>Individual user accounts on shared computers – set as “standard user” not “administrator”</a:t>
            </a:r>
          </a:p>
          <a:p>
            <a:r>
              <a:rPr lang="en-US" dirty="0" smtClean="0"/>
              <a:t>Use </a:t>
            </a:r>
            <a:r>
              <a:rPr lang="en-US" dirty="0"/>
              <a:t>Parental Controls built into Windows and Mac OS (see handout)</a:t>
            </a:r>
          </a:p>
          <a:p>
            <a:r>
              <a:rPr lang="en-US" dirty="0" smtClean="0"/>
              <a:t>Use time constraints where applicable (most filters provide this function)</a:t>
            </a:r>
          </a:p>
          <a:p>
            <a:r>
              <a:rPr lang="en-US" dirty="0" smtClean="0"/>
              <a:t>Some filters provide whitelist function (a list of specific sites approved for access) – use for young children</a:t>
            </a:r>
          </a:p>
          <a:p>
            <a:r>
              <a:rPr lang="en-US" dirty="0" smtClean="0"/>
              <a:t>Use split passwords for filter setup/admin accounts</a:t>
            </a:r>
          </a:p>
          <a:p>
            <a:r>
              <a:rPr lang="en-US" dirty="0" smtClean="0"/>
              <a:t>Don’t depend on browser history (incognito/private browsing modes)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Christian School Policy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Internet Access at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77375"/>
            <a:ext cx="7966558" cy="3922441"/>
          </a:xfrm>
        </p:spPr>
        <p:txBody>
          <a:bodyPr>
            <a:normAutofit/>
          </a:bodyPr>
          <a:lstStyle/>
          <a:p>
            <a:r>
              <a:rPr lang="en-US" dirty="0"/>
              <a:t>Plymouth Christian Elementary School</a:t>
            </a:r>
          </a:p>
          <a:p>
            <a:pPr lvl="1"/>
            <a:r>
              <a:rPr lang="en-US" dirty="0"/>
              <a:t>A collection of approved websites are accessible by students in Grades K-6.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Plymouth Christian High School</a:t>
            </a:r>
          </a:p>
          <a:p>
            <a:pPr lvl="1"/>
            <a:r>
              <a:rPr lang="en-US" dirty="0"/>
              <a:t>General web site access is allowed to students. Inappropriate websites are blocked and all other content is filtered. Reports to administration show which sites were accessed by students.</a:t>
            </a:r>
          </a:p>
          <a:p>
            <a:pPr lvl="1"/>
            <a:r>
              <a:rPr lang="en-US" dirty="0"/>
              <a:t>Computer lab administrator monitors student internet usage remotely via </a:t>
            </a:r>
            <a:r>
              <a:rPr lang="en-US" dirty="0" smtClean="0"/>
              <a:t>screen-sharing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Christian School Policy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Portable Devices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746" y="2104007"/>
            <a:ext cx="8131945" cy="3771521"/>
          </a:xfrm>
        </p:spPr>
        <p:txBody>
          <a:bodyPr>
            <a:normAutofit/>
          </a:bodyPr>
          <a:lstStyle/>
          <a:p>
            <a:r>
              <a:rPr lang="en-US" dirty="0"/>
              <a:t>During the day, phones must be off at all times except during breaks.</a:t>
            </a:r>
          </a:p>
          <a:p>
            <a:r>
              <a:rPr lang="en-US" dirty="0"/>
              <a:t>All other devices (except gaming devices) “may not be on school property, on buses, or at school functions except with permission from the administration”.</a:t>
            </a:r>
          </a:p>
          <a:p>
            <a:r>
              <a:rPr lang="en-US" dirty="0"/>
              <a:t>“[Personal] Laptops may be used only for approved educational purposes.”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Christian School Policy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 Responsibilities and </a:t>
            </a:r>
            <a:br>
              <a:rPr lang="en-US" dirty="0"/>
            </a:br>
            <a:r>
              <a:rPr lang="en-US" dirty="0"/>
              <a:t>Internet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746" y="2104007"/>
            <a:ext cx="8131945" cy="3771521"/>
          </a:xfrm>
        </p:spPr>
        <p:txBody>
          <a:bodyPr>
            <a:normAutofit/>
          </a:bodyPr>
          <a:lstStyle/>
          <a:p>
            <a:r>
              <a:rPr lang="en-US" dirty="0"/>
              <a:t>Be polite</a:t>
            </a:r>
          </a:p>
          <a:p>
            <a:r>
              <a:rPr lang="en-US" dirty="0"/>
              <a:t>Use appropriate language</a:t>
            </a:r>
          </a:p>
          <a:p>
            <a:r>
              <a:rPr lang="en-US" dirty="0"/>
              <a:t>Be confidential</a:t>
            </a:r>
          </a:p>
          <a:p>
            <a:r>
              <a:rPr lang="en-US" dirty="0"/>
              <a:t>Be discreet</a:t>
            </a:r>
          </a:p>
          <a:p>
            <a:r>
              <a:rPr lang="en-US" dirty="0"/>
              <a:t>Be honest</a:t>
            </a:r>
          </a:p>
          <a:p>
            <a:r>
              <a:rPr lang="en-US" dirty="0"/>
              <a:t>Be discerning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Question: Would </a:t>
            </a:r>
            <a:r>
              <a:rPr lang="en-US" dirty="0"/>
              <a:t>you leave the following on your kitchen table and tell your </a:t>
            </a:r>
            <a:r>
              <a:rPr lang="en-US" dirty="0" smtClean="0"/>
              <a:t>children, “Don’t try this” or “Be </a:t>
            </a:r>
            <a:r>
              <a:rPr lang="en-US" dirty="0"/>
              <a:t>very careful </a:t>
            </a:r>
            <a:r>
              <a:rPr lang="en-US" dirty="0" smtClean="0"/>
              <a:t>with this”?</a:t>
            </a:r>
            <a:endParaRPr lang="en-US" dirty="0"/>
          </a:p>
          <a:p>
            <a:pPr lvl="1"/>
            <a:r>
              <a:rPr lang="en-US" dirty="0" smtClean="0"/>
              <a:t>Tobacco</a:t>
            </a:r>
            <a:endParaRPr lang="en-US" dirty="0"/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Internet (with social </a:t>
            </a:r>
            <a:r>
              <a:rPr lang="en-US" dirty="0"/>
              <a:t>media encouraging </a:t>
            </a:r>
            <a:r>
              <a:rPr lang="en-US" dirty="0" smtClean="0"/>
              <a:t>additional use </a:t>
            </a:r>
            <a:r>
              <a:rPr lang="en-US" dirty="0"/>
              <a:t>of the </a:t>
            </a:r>
            <a:r>
              <a:rPr lang="en-US" dirty="0" smtClean="0"/>
              <a:t>above items)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Temptation</a:t>
            </a:r>
            <a:endParaRPr lang="en-US" dirty="0"/>
          </a:p>
          <a:p>
            <a:r>
              <a:rPr lang="en-US" b="1" dirty="0">
                <a:hlinkClick r:id="rId2"/>
              </a:rPr>
              <a:t>1 Corinthians 10:12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“Wherefore </a:t>
            </a:r>
            <a:r>
              <a:rPr lang="en-US" dirty="0"/>
              <a:t>let him that thinketh he standeth take heed lest he fall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b="1" dirty="0">
                <a:hlinkClick r:id="rId3"/>
              </a:rPr>
              <a:t>Jeremiah 17:9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“The </a:t>
            </a:r>
            <a:r>
              <a:rPr lang="en-US" dirty="0"/>
              <a:t>heart </a:t>
            </a:r>
            <a:r>
              <a:rPr lang="en-US" i="1" dirty="0"/>
              <a:t>is</a:t>
            </a:r>
            <a:r>
              <a:rPr lang="en-US" dirty="0"/>
              <a:t> deceitful above all </a:t>
            </a:r>
            <a:r>
              <a:rPr lang="en-US" i="1" dirty="0"/>
              <a:t>things</a:t>
            </a:r>
            <a:r>
              <a:rPr lang="en-US" dirty="0"/>
              <a:t>, and desperately wicked: who can know it</a:t>
            </a:r>
            <a:r>
              <a:rPr lang="en-US" dirty="0" smtClean="0"/>
              <a:t>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1" y="2219706"/>
            <a:ext cx="7429499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History of information availability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Internet: Highway to giant library/shopping mall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Internet is one aspect of modern media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Impact of the internet on society, church, individuals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consumption </a:t>
            </a:r>
          </a:p>
          <a:p>
            <a:pPr lvl="1"/>
            <a:r>
              <a:rPr lang="en-US" dirty="0" smtClean="0"/>
              <a:t>Addiction</a:t>
            </a:r>
            <a:endParaRPr lang="en-US" dirty="0"/>
          </a:p>
          <a:p>
            <a:pPr lvl="1"/>
            <a:r>
              <a:rPr lang="en-US" dirty="0" smtClean="0"/>
              <a:t>Permanent </a:t>
            </a:r>
            <a:r>
              <a:rPr lang="en-US" dirty="0"/>
              <a:t>scars (eye gate/ear gate)</a:t>
            </a:r>
          </a:p>
          <a:p>
            <a:pPr lvl="1"/>
            <a:r>
              <a:rPr lang="en-US" dirty="0" smtClean="0"/>
              <a:t>Preparation </a:t>
            </a:r>
            <a:r>
              <a:rPr lang="en-US" dirty="0"/>
              <a:t>for </a:t>
            </a:r>
            <a:r>
              <a:rPr lang="en-US" dirty="0" smtClean="0"/>
              <a:t>workplace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8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The danger of things done in secret</a:t>
            </a:r>
            <a:endParaRPr lang="en-US" dirty="0"/>
          </a:p>
          <a:p>
            <a:r>
              <a:rPr lang="en-US" b="1" dirty="0">
                <a:hlinkClick r:id="rId2"/>
              </a:rPr>
              <a:t>Proverbs 9:17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“Stolen </a:t>
            </a:r>
            <a:r>
              <a:rPr lang="en-US" dirty="0"/>
              <a:t>waters are sweet, and bread </a:t>
            </a:r>
            <a:r>
              <a:rPr lang="en-US" i="1" dirty="0"/>
              <a:t>eaten</a:t>
            </a:r>
            <a:r>
              <a:rPr lang="en-US" dirty="0"/>
              <a:t> in secret is pleasant. But the dead are there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Avoiding temptation</a:t>
            </a:r>
            <a:endParaRPr lang="en-US" dirty="0"/>
          </a:p>
          <a:p>
            <a:r>
              <a:rPr lang="en-US" b="1" dirty="0">
                <a:hlinkClick r:id="rId3"/>
              </a:rPr>
              <a:t>1 Peter 5:8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“Be </a:t>
            </a:r>
            <a:r>
              <a:rPr lang="en-US" dirty="0"/>
              <a:t>sober, be vigilant; because your adversary the devil, as a roaring lion, walketh about, seeking whom he may </a:t>
            </a:r>
            <a:r>
              <a:rPr lang="en-US" dirty="0" smtClean="0"/>
              <a:t>devour.”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38120"/>
            <a:ext cx="7704667" cy="3961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Exposure to evil is harmful to your soul</a:t>
            </a:r>
            <a:endParaRPr lang="en-US" dirty="0"/>
          </a:p>
          <a:p>
            <a:r>
              <a:rPr lang="en-US" b="1" dirty="0" smtClean="0">
                <a:hlinkClick r:id="rId2"/>
              </a:rPr>
              <a:t>2 Peter</a:t>
            </a:r>
            <a:r>
              <a:rPr lang="en-US" b="1" dirty="0">
                <a:hlinkClick r:id="rId2"/>
              </a:rPr>
              <a:t> 2</a:t>
            </a:r>
            <a:r>
              <a:rPr lang="en-US" b="1" dirty="0" smtClean="0">
                <a:hlinkClick r:id="rId2"/>
              </a:rPr>
              <a:t>:8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“For </a:t>
            </a:r>
            <a:r>
              <a:rPr lang="en-US" dirty="0"/>
              <a:t>that righteous man dwelling among them, in seeing and hearing, vexed his righteous soul from day to day with their unlawful </a:t>
            </a:r>
            <a:r>
              <a:rPr lang="en-US" dirty="0" smtClean="0"/>
              <a:t>deeds.”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Evil </a:t>
            </a:r>
            <a:r>
              <a:rPr lang="en-US" b="1" u="sng" dirty="0"/>
              <a:t>thoughts are sin</a:t>
            </a:r>
            <a:endParaRPr lang="en-US" dirty="0"/>
          </a:p>
          <a:p>
            <a:r>
              <a:rPr lang="en-US" b="1" dirty="0">
                <a:hlinkClick r:id="rId2"/>
              </a:rPr>
              <a:t>Matthew 5:28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“But </a:t>
            </a:r>
            <a:r>
              <a:rPr lang="en-US" dirty="0"/>
              <a:t>I say unto you, That whosoever looketh on a woman to lust after her hath committed adultery with her already in his heart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b="1" dirty="0">
                <a:hlinkClick r:id="rId3"/>
              </a:rPr>
              <a:t>Daniel 1:8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“But </a:t>
            </a:r>
            <a:r>
              <a:rPr lang="en-US" dirty="0"/>
              <a:t>Daniel purposed in his heart that he would not defile </a:t>
            </a:r>
            <a:r>
              <a:rPr lang="en-US" dirty="0" smtClean="0"/>
              <a:t>himself.”</a:t>
            </a:r>
            <a:endParaRPr lang="en-US" dirty="0"/>
          </a:p>
          <a:p>
            <a:r>
              <a:rPr lang="en-US" b="1" dirty="0" smtClean="0">
                <a:hlinkClick r:id="rId3"/>
              </a:rPr>
              <a:t>Psalm 101:3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“I </a:t>
            </a:r>
            <a:r>
              <a:rPr lang="en-US" dirty="0"/>
              <a:t>will set no wicked thing before mine </a:t>
            </a:r>
            <a:r>
              <a:rPr lang="en-US" dirty="0" smtClean="0"/>
              <a:t>eyes.”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01261"/>
          </a:xfrm>
        </p:spPr>
        <p:txBody>
          <a:bodyPr/>
          <a:lstStyle/>
          <a:p>
            <a:r>
              <a:rPr lang="en-US" dirty="0" smtClean="0"/>
              <a:t>Practical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00" y="1631851"/>
            <a:ext cx="7833163" cy="42484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Spend time with our children, know what our children are doing – talk with them</a:t>
            </a:r>
          </a:p>
          <a:p>
            <a:r>
              <a:rPr lang="en-US" dirty="0"/>
              <a:t>Filter the entire </a:t>
            </a:r>
            <a:r>
              <a:rPr lang="en-US" dirty="0" smtClean="0"/>
              <a:t>network and each </a:t>
            </a:r>
            <a:r>
              <a:rPr lang="en-US" dirty="0"/>
              <a:t>device attached to </a:t>
            </a:r>
            <a:r>
              <a:rPr lang="en-US" dirty="0" smtClean="0"/>
              <a:t>the network </a:t>
            </a:r>
            <a:endParaRPr lang="en-US" dirty="0"/>
          </a:p>
          <a:p>
            <a:r>
              <a:rPr lang="en-US" dirty="0"/>
              <a:t>No personal information </a:t>
            </a:r>
            <a:r>
              <a:rPr lang="en-US" dirty="0" smtClean="0"/>
              <a:t>given out online/no </a:t>
            </a:r>
            <a:r>
              <a:rPr lang="en-US" dirty="0"/>
              <a:t>sharing of passwords</a:t>
            </a:r>
          </a:p>
          <a:p>
            <a:r>
              <a:rPr lang="en-US" dirty="0"/>
              <a:t>Accountability/Awareness </a:t>
            </a:r>
            <a:r>
              <a:rPr lang="en-US" dirty="0" smtClean="0"/>
              <a:t>(beware </a:t>
            </a:r>
            <a:r>
              <a:rPr lang="en-US" dirty="0"/>
              <a:t>of multiple email accounts)</a:t>
            </a:r>
          </a:p>
          <a:p>
            <a:r>
              <a:rPr lang="en-US" dirty="0"/>
              <a:t>Home layout </a:t>
            </a:r>
            <a:r>
              <a:rPr lang="en-US" dirty="0" smtClean="0"/>
              <a:t>(computers </a:t>
            </a:r>
            <a:r>
              <a:rPr lang="en-US" dirty="0"/>
              <a:t>should always be in a public </a:t>
            </a:r>
            <a:r>
              <a:rPr lang="en-US" dirty="0" smtClean="0"/>
              <a:t>place, avoid laptops and smart phones </a:t>
            </a:r>
            <a:r>
              <a:rPr lang="en-US" dirty="0"/>
              <a:t>for </a:t>
            </a:r>
            <a:r>
              <a:rPr lang="en-US" dirty="0" smtClean="0"/>
              <a:t>children)</a:t>
            </a:r>
            <a:endParaRPr lang="en-US" dirty="0"/>
          </a:p>
          <a:p>
            <a:r>
              <a:rPr lang="en-US" dirty="0"/>
              <a:t>Sundays: When children are young place all portable technology in </a:t>
            </a:r>
            <a:r>
              <a:rPr lang="en-US" dirty="0" smtClean="0"/>
              <a:t>parents’ </a:t>
            </a:r>
            <a:r>
              <a:rPr lang="en-US" dirty="0"/>
              <a:t>room to take away temptation</a:t>
            </a:r>
            <a:r>
              <a:rPr lang="en-US" dirty="0" smtClean="0"/>
              <a:t>.</a:t>
            </a:r>
          </a:p>
          <a:p>
            <a:r>
              <a:rPr lang="en-US" dirty="0"/>
              <a:t>Conclude with Daniel 12</a:t>
            </a:r>
            <a:r>
              <a:rPr lang="en-US" dirty="0" smtClean="0"/>
              <a:t>:4, “But </a:t>
            </a:r>
            <a:r>
              <a:rPr lang="en-US" dirty="0"/>
              <a:t>thou, O Daniel, shut up the words, and seal the book, even to the time of the end</a:t>
            </a:r>
            <a:r>
              <a:rPr lang="en-US" dirty="0" smtClean="0"/>
              <a:t>: </a:t>
            </a:r>
            <a:r>
              <a:rPr lang="en-US" dirty="0"/>
              <a:t>many shall run to and fro, and knowledge shall be increased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7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Find </a:t>
            </a:r>
            <a:r>
              <a:rPr lang="en-US" dirty="0"/>
              <a:t>H</a:t>
            </a:r>
            <a:r>
              <a:rPr lang="en-US" dirty="0" smtClean="0"/>
              <a:t>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888" y="2160973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 smtClean="0"/>
              <a:t>Use local computer repair service to help install filter – see handout.</a:t>
            </a:r>
          </a:p>
          <a:p>
            <a:r>
              <a:rPr lang="en-US" dirty="0" smtClean="0"/>
              <a:t>Modern Media Committee – </a:t>
            </a:r>
            <a:r>
              <a:rPr lang="en-US" dirty="0" smtClean="0">
                <a:hlinkClick r:id="rId2"/>
              </a:rPr>
              <a:t>modernmediacommittee@gmail.com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 committee is available for guidance and questions on selecting filters. </a:t>
            </a:r>
          </a:p>
          <a:p>
            <a:pPr lvl="1"/>
            <a:r>
              <a:rPr lang="en-US" dirty="0" smtClean="0"/>
              <a:t>Requests for installation and computer support should be directed to a local computer repair service listed in the handout.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73716"/>
            <a:ext cx="7704667" cy="4226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Discuss with </a:t>
            </a:r>
            <a:r>
              <a:rPr lang="en-US" dirty="0" smtClean="0"/>
              <a:t>your family the </a:t>
            </a:r>
            <a:r>
              <a:rPr lang="en-US" dirty="0"/>
              <a:t>dangers and </a:t>
            </a:r>
            <a:r>
              <a:rPr lang="en-US" dirty="0" smtClean="0"/>
              <a:t>recommendations.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Install </a:t>
            </a:r>
            <a:r>
              <a:rPr lang="en-US" dirty="0" smtClean="0"/>
              <a:t>a “</a:t>
            </a:r>
            <a:r>
              <a:rPr lang="en-US" dirty="0"/>
              <a:t>w</a:t>
            </a:r>
            <a:r>
              <a:rPr lang="en-US" dirty="0" smtClean="0"/>
              <a:t>hole house</a:t>
            </a:r>
            <a:r>
              <a:rPr lang="en-US" dirty="0"/>
              <a:t>” </a:t>
            </a:r>
            <a:r>
              <a:rPr lang="en-US" dirty="0" smtClean="0"/>
              <a:t>router-based </a:t>
            </a:r>
            <a:r>
              <a:rPr lang="en-US" dirty="0"/>
              <a:t>filter (see links page for iBoss, </a:t>
            </a:r>
            <a:r>
              <a:rPr lang="en-US" dirty="0" err="1"/>
              <a:t>Skydog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On all </a:t>
            </a:r>
            <a:r>
              <a:rPr lang="en-US" dirty="0" smtClean="0"/>
              <a:t>computers, </a:t>
            </a:r>
            <a:r>
              <a:rPr lang="en-US" dirty="0"/>
              <a:t>make users “standard users” instead of administrators </a:t>
            </a:r>
            <a:r>
              <a:rPr lang="en-US" dirty="0" smtClean="0"/>
              <a:t>(see links </a:t>
            </a:r>
            <a:r>
              <a:rPr lang="en-US" dirty="0"/>
              <a:t>page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On all </a:t>
            </a:r>
            <a:r>
              <a:rPr lang="en-US" dirty="0" smtClean="0"/>
              <a:t>computers, </a:t>
            </a:r>
            <a:r>
              <a:rPr lang="en-US" dirty="0"/>
              <a:t>set up </a:t>
            </a:r>
            <a:r>
              <a:rPr lang="en-US" dirty="0" smtClean="0"/>
              <a:t>Parental </a:t>
            </a:r>
            <a:r>
              <a:rPr lang="en-US" dirty="0"/>
              <a:t>C</a:t>
            </a:r>
            <a:r>
              <a:rPr lang="en-US" dirty="0" smtClean="0"/>
              <a:t>ontrols </a:t>
            </a:r>
            <a:r>
              <a:rPr lang="en-US" dirty="0"/>
              <a:t>to limit </a:t>
            </a:r>
            <a:r>
              <a:rPr lang="en-US" dirty="0" smtClean="0"/>
              <a:t>access (and set time limits) for programs/internet access (see </a:t>
            </a:r>
            <a:r>
              <a:rPr lang="en-US" dirty="0"/>
              <a:t>links page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Set </a:t>
            </a:r>
            <a:r>
              <a:rPr lang="en-US" dirty="0" smtClean="0"/>
              <a:t>search engine to “</a:t>
            </a:r>
            <a:r>
              <a:rPr lang="en-US" dirty="0" err="1" smtClean="0"/>
              <a:t>SafeSearch</a:t>
            </a:r>
            <a:r>
              <a:rPr lang="en-US" dirty="0" smtClean="0"/>
              <a:t>” </a:t>
            </a:r>
            <a:r>
              <a:rPr lang="en-US" dirty="0"/>
              <a:t>and </a:t>
            </a:r>
            <a:r>
              <a:rPr lang="en-US" dirty="0" smtClean="0"/>
              <a:t>lock this setting (see </a:t>
            </a:r>
            <a:r>
              <a:rPr lang="en-US" dirty="0"/>
              <a:t>links page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Remove the web browser’s Incognito Mode, </a:t>
            </a:r>
            <a:r>
              <a:rPr lang="en-US" dirty="0" err="1" smtClean="0"/>
              <a:t>InPrivate</a:t>
            </a:r>
            <a:r>
              <a:rPr lang="en-US" dirty="0" smtClean="0"/>
              <a:t>, </a:t>
            </a:r>
            <a:r>
              <a:rPr lang="en-US" dirty="0"/>
              <a:t>e</a:t>
            </a:r>
            <a:r>
              <a:rPr lang="en-US" dirty="0" smtClean="0"/>
              <a:t>tc. (see links page).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Install </a:t>
            </a:r>
            <a:r>
              <a:rPr lang="en-US" dirty="0" smtClean="0"/>
              <a:t>software </a:t>
            </a:r>
            <a:r>
              <a:rPr lang="en-US" dirty="0"/>
              <a:t>filter on </a:t>
            </a:r>
            <a:r>
              <a:rPr lang="en-US" dirty="0" smtClean="0"/>
              <a:t>portable </a:t>
            </a:r>
            <a:r>
              <a:rPr lang="en-US" dirty="0"/>
              <a:t>computers </a:t>
            </a:r>
            <a:r>
              <a:rPr lang="en-US" dirty="0" smtClean="0"/>
              <a:t>(see </a:t>
            </a:r>
            <a:r>
              <a:rPr lang="en-US" dirty="0"/>
              <a:t>links page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668951" cy="948689"/>
          </a:xfrm>
        </p:spPr>
        <p:txBody>
          <a:bodyPr/>
          <a:lstStyle/>
          <a:p>
            <a:r>
              <a:rPr lang="en-US" dirty="0" smtClean="0"/>
              <a:t>Action Items –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97330"/>
            <a:ext cx="7704667" cy="50606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8. Android </a:t>
            </a:r>
            <a:r>
              <a:rPr lang="en-US" dirty="0"/>
              <a:t>Devices: Cellphones/Tablets (See links page</a:t>
            </a:r>
            <a:r>
              <a:rPr lang="en-US" dirty="0" smtClean="0"/>
              <a:t>)</a:t>
            </a:r>
          </a:p>
          <a:p>
            <a:pPr marL="228600" indent="0">
              <a:buNone/>
            </a:pPr>
            <a:endParaRPr lang="en-US" dirty="0" smtClean="0"/>
          </a:p>
          <a:p>
            <a:pPr marL="228600" indent="0">
              <a:buNone/>
            </a:pPr>
            <a:r>
              <a:rPr lang="en-US" dirty="0" smtClean="0"/>
              <a:t>a. Install </a:t>
            </a:r>
            <a:r>
              <a:rPr lang="en-US" dirty="0" err="1" smtClean="0"/>
              <a:t>AppLock</a:t>
            </a:r>
            <a:r>
              <a:rPr lang="en-US" dirty="0" smtClean="0"/>
              <a:t>:              Make sure to enable advanced protection! If you don’t do this, </a:t>
            </a:r>
            <a:r>
              <a:rPr lang="en-US" dirty="0" err="1" smtClean="0"/>
              <a:t>AppLock</a:t>
            </a:r>
            <a:r>
              <a:rPr lang="en-US" dirty="0" smtClean="0"/>
              <a:t> can be easily uninstalled.  Lock all browsers, </a:t>
            </a:r>
            <a:r>
              <a:rPr lang="en-US" dirty="0" err="1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, hotspot, and any apps you don’t want to allow access to.</a:t>
            </a:r>
          </a:p>
          <a:p>
            <a:pPr marL="228600" indent="0">
              <a:buNone/>
            </a:pPr>
            <a:r>
              <a:rPr lang="en-US" dirty="0" smtClean="0"/>
              <a:t>b. Accountability only (must have </a:t>
            </a:r>
            <a:r>
              <a:rPr lang="en-US" dirty="0" err="1" smtClean="0"/>
              <a:t>AppLock</a:t>
            </a:r>
            <a:r>
              <a:rPr lang="en-US" dirty="0" smtClean="0"/>
              <a:t> installed above)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/>
              <a:t>Install </a:t>
            </a:r>
            <a:r>
              <a:rPr lang="en-US" dirty="0" smtClean="0"/>
              <a:t>Covenant Eyes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		or 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	ii. </a:t>
            </a:r>
            <a:r>
              <a:rPr lang="en-US" dirty="0"/>
              <a:t>Install </a:t>
            </a:r>
            <a:r>
              <a:rPr lang="en-US" dirty="0" err="1"/>
              <a:t>Funamo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c. Filters (must have </a:t>
            </a:r>
            <a:r>
              <a:rPr lang="en-US" dirty="0" err="1" smtClean="0"/>
              <a:t>AppLock</a:t>
            </a:r>
            <a:r>
              <a:rPr lang="en-US" dirty="0" smtClean="0"/>
              <a:t> installed above)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/>
              <a:t>Install NetNanny </a:t>
            </a:r>
          </a:p>
          <a:p>
            <a:pPr marL="228600" indent="0">
              <a:buNone/>
            </a:pPr>
            <a:r>
              <a:rPr lang="en-US" dirty="0" smtClean="0"/>
              <a:t>		or</a:t>
            </a:r>
            <a:endParaRPr lang="en-US" dirty="0"/>
          </a:p>
          <a:p>
            <a:pPr marL="228600" indent="0">
              <a:buNone/>
            </a:pPr>
            <a:r>
              <a:rPr lang="en-US" dirty="0" smtClean="0"/>
              <a:t>	ii. </a:t>
            </a:r>
            <a:r>
              <a:rPr lang="en-US" dirty="0"/>
              <a:t>K9 Filtered </a:t>
            </a:r>
            <a:r>
              <a:rPr lang="en-US" dirty="0" smtClean="0"/>
              <a:t>Browser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7" y="2134804"/>
            <a:ext cx="528643" cy="5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871" y="4467414"/>
            <a:ext cx="471492" cy="47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996" y="5389862"/>
            <a:ext cx="528643" cy="5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725" y="6110671"/>
            <a:ext cx="542923" cy="54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192" y="3771846"/>
            <a:ext cx="462915" cy="46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22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668951" cy="948689"/>
          </a:xfrm>
        </p:spPr>
        <p:txBody>
          <a:bodyPr/>
          <a:lstStyle/>
          <a:p>
            <a:r>
              <a:rPr lang="en-US" dirty="0" smtClean="0"/>
              <a:t>Action Items – Devices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177290"/>
            <a:ext cx="7704667" cy="5494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/>
              <a:t>Devices: iPods, iPads, iPhones (See links page)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on restrictions, lock out offensive apps, and </a:t>
            </a:r>
            <a:r>
              <a:rPr lang="en-US" dirty="0" smtClean="0"/>
              <a:t>the Safari web browser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internet </a:t>
            </a:r>
            <a:r>
              <a:rPr lang="en-US" dirty="0" smtClean="0"/>
              <a:t>access is needed, </a:t>
            </a:r>
            <a:r>
              <a:rPr lang="en-US" dirty="0"/>
              <a:t>install </a:t>
            </a:r>
            <a:r>
              <a:rPr lang="en-US" dirty="0" smtClean="0"/>
              <a:t>a filtered browser such as K9 or </a:t>
            </a:r>
            <a:r>
              <a:rPr lang="en-US" dirty="0" err="1" smtClean="0"/>
              <a:t>Netnanny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10. For a Barnes and Noble Nook, use the </a:t>
            </a:r>
            <a:r>
              <a:rPr lang="en-US" dirty="0"/>
              <a:t>P</a:t>
            </a:r>
            <a:r>
              <a:rPr lang="en-US" dirty="0" smtClean="0"/>
              <a:t>arental </a:t>
            </a:r>
            <a:r>
              <a:rPr lang="en-US" dirty="0"/>
              <a:t>C</a:t>
            </a:r>
            <a:r>
              <a:rPr lang="en-US" dirty="0" smtClean="0"/>
              <a:t>ontrols  	(see links page).</a:t>
            </a:r>
          </a:p>
          <a:p>
            <a:pPr marL="0" indent="0">
              <a:buNone/>
            </a:pPr>
            <a:r>
              <a:rPr lang="en-US" dirty="0" smtClean="0"/>
              <a:t>11. Make sure all devices/computers require a password to 	log in.	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4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1" y="2109979"/>
            <a:ext cx="7429499" cy="30906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Universal access: Home, Work, Mobile, Public Locations</a:t>
            </a:r>
          </a:p>
          <a:p>
            <a:r>
              <a:rPr lang="en-US" dirty="0" smtClean="0"/>
              <a:t>Nearly every electronic device</a:t>
            </a:r>
          </a:p>
          <a:p>
            <a:pPr lvl="1"/>
            <a:r>
              <a:rPr lang="en-US" dirty="0" smtClean="0"/>
              <a:t>Desktop Computer/Laptop</a:t>
            </a:r>
          </a:p>
          <a:p>
            <a:pPr lvl="1"/>
            <a:r>
              <a:rPr lang="en-US" dirty="0" smtClean="0"/>
              <a:t>Smartphones (Apple, Android, Windows)</a:t>
            </a:r>
          </a:p>
          <a:p>
            <a:pPr lvl="1"/>
            <a:r>
              <a:rPr lang="en-US" dirty="0" smtClean="0"/>
              <a:t>Tablets (Apple iPad, Android, Windows, Kindle)</a:t>
            </a:r>
          </a:p>
          <a:p>
            <a:pPr lvl="1"/>
            <a:r>
              <a:rPr lang="en-US" dirty="0" smtClean="0"/>
              <a:t>Gaming Devices (Nintendo DS, Xbox, PlayStation, etc.)</a:t>
            </a:r>
          </a:p>
          <a:p>
            <a:pPr lvl="1"/>
            <a:r>
              <a:rPr lang="en-US" dirty="0" smtClean="0"/>
              <a:t>Portable Music Players (iPods, Microsoft Zune, Others)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– Human </a:t>
            </a:r>
            <a:r>
              <a:rPr lang="en-US" dirty="0"/>
              <a:t>D</a:t>
            </a:r>
            <a:r>
              <a:rPr lang="en-US" dirty="0" smtClean="0"/>
              <a:t>epravity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4525"/>
            <a:ext cx="7704667" cy="4271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Pornography </a:t>
            </a:r>
          </a:p>
          <a:p>
            <a:pPr lvl="1"/>
            <a:r>
              <a:rPr lang="en-US" dirty="0" smtClean="0"/>
              <a:t>90% of children 8-16 have viewed pornography mostly unintentionally </a:t>
            </a:r>
            <a:r>
              <a:rPr lang="en-US" sz="1300" dirty="0" smtClean="0"/>
              <a:t>(London School of Economics, Jan 2002)</a:t>
            </a:r>
            <a:endParaRPr lang="en-US" sz="1300" dirty="0"/>
          </a:p>
          <a:p>
            <a:pPr lvl="1"/>
            <a:r>
              <a:rPr lang="en-US" dirty="0" smtClean="0"/>
              <a:t>20% of children 10-17 have been approached online by predators </a:t>
            </a:r>
            <a:r>
              <a:rPr lang="en-US" sz="1500" dirty="0" smtClean="0"/>
              <a:t>(National Center for Missing and Exploited </a:t>
            </a:r>
            <a:r>
              <a:rPr lang="en-US" sz="1500" dirty="0"/>
              <a:t>C</a:t>
            </a:r>
            <a:r>
              <a:rPr lang="en-US" sz="1500" dirty="0" smtClean="0"/>
              <a:t>hildren)</a:t>
            </a:r>
          </a:p>
          <a:p>
            <a:pPr lvl="1"/>
            <a:r>
              <a:rPr lang="en-US" dirty="0" smtClean="0"/>
              <a:t>57% of kids have accidentally accessed inappropriate content online, 75% of them do not tell their parents about the incidents 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2"/>
              </a:rPr>
              <a:t>www.netnanny.com</a:t>
            </a:r>
            <a:r>
              <a:rPr lang="en-US" sz="1500" dirty="0" smtClean="0"/>
              <a:t>)</a:t>
            </a:r>
          </a:p>
          <a:p>
            <a:pPr lvl="1"/>
            <a:r>
              <a:rPr lang="en-US" dirty="0" smtClean="0"/>
              <a:t>56% of divorce cases involve one party having an obsessive interest </a:t>
            </a:r>
            <a:r>
              <a:rPr lang="en-US" dirty="0"/>
              <a:t>in pornographic websites </a:t>
            </a:r>
            <a:r>
              <a:rPr lang="en-US" sz="1700" dirty="0" smtClean="0"/>
              <a:t>(American Academy of Matrimonial Lawyers., 2002)</a:t>
            </a:r>
          </a:p>
          <a:p>
            <a:r>
              <a:rPr lang="en-US" dirty="0" smtClean="0"/>
              <a:t>Sexting (more in Dangers</a:t>
            </a:r>
            <a:r>
              <a:rPr lang="en-US" dirty="0"/>
              <a:t>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 smtClean="0"/>
              <a:t> Legal)</a:t>
            </a:r>
          </a:p>
          <a:p>
            <a:r>
              <a:rPr lang="en-US" dirty="0" smtClean="0"/>
              <a:t>Occult/Witchcraft/Demon  Worship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7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– Legal/Other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1" y="1857375"/>
            <a:ext cx="7987902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Sexting</a:t>
            </a:r>
          </a:p>
          <a:p>
            <a:pPr lvl="1"/>
            <a:r>
              <a:rPr lang="en-US" dirty="0" smtClean="0"/>
              <a:t>Example: Portage Northern High School, December </a:t>
            </a:r>
            <a:r>
              <a:rPr lang="en-US" dirty="0"/>
              <a:t>2013 (see links page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Take or convince to take a photo of minor: 20 year felony, $100k fine</a:t>
            </a:r>
          </a:p>
          <a:p>
            <a:pPr lvl="1"/>
            <a:r>
              <a:rPr lang="en-US" dirty="0" smtClean="0"/>
              <a:t>Forwarding photo of minor: 7 year felony, $50k fine</a:t>
            </a:r>
          </a:p>
          <a:p>
            <a:pPr lvl="1"/>
            <a:r>
              <a:rPr lang="en-US" dirty="0" smtClean="0"/>
              <a:t>Picture of minor found on device: 4 year felony, $10k fine</a:t>
            </a:r>
          </a:p>
          <a:p>
            <a:pPr lvl="1"/>
            <a:r>
              <a:rPr lang="en-US" dirty="0"/>
              <a:t>Reality even for guilty juveniles: felony on record and sex offenders </a:t>
            </a:r>
            <a:r>
              <a:rPr lang="en-US" dirty="0" smtClean="0"/>
              <a:t>list</a:t>
            </a:r>
            <a:endParaRPr lang="en-US" dirty="0"/>
          </a:p>
          <a:p>
            <a:r>
              <a:rPr lang="en-US" dirty="0" smtClean="0"/>
              <a:t>Social media use for harassment/bullying/identity theft</a:t>
            </a:r>
          </a:p>
          <a:p>
            <a:pPr lvl="1"/>
            <a:r>
              <a:rPr lang="en-US" dirty="0" smtClean="0"/>
              <a:t>Posting embarrassing photos of others (often altered/modified)</a:t>
            </a:r>
          </a:p>
          <a:p>
            <a:pPr lvl="1"/>
            <a:r>
              <a:rPr lang="en-US" dirty="0" smtClean="0"/>
              <a:t>Posting untrue information about others</a:t>
            </a:r>
          </a:p>
          <a:p>
            <a:pPr lvl="1"/>
            <a:r>
              <a:rPr lang="en-US" dirty="0" smtClean="0"/>
              <a:t>Using personal information posted for identity theft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3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– Time </a:t>
            </a:r>
            <a:r>
              <a:rPr lang="en-US" dirty="0"/>
              <a:t>W</a:t>
            </a:r>
            <a:r>
              <a:rPr lang="en-US" dirty="0" smtClean="0"/>
              <a:t>asting/Misuse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(YouTube and others)</a:t>
            </a:r>
          </a:p>
          <a:p>
            <a:r>
              <a:rPr lang="en-US" dirty="0" smtClean="0"/>
              <a:t>Gaming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Facebook: privacy, public profile photos</a:t>
            </a:r>
          </a:p>
          <a:p>
            <a:pPr lvl="1"/>
            <a:r>
              <a:rPr lang="en-US" dirty="0" smtClean="0"/>
              <a:t>Twitter: 140 character communication to public</a:t>
            </a:r>
          </a:p>
          <a:p>
            <a:pPr lvl="1"/>
            <a:r>
              <a:rPr lang="en-US" dirty="0" smtClean="0"/>
              <a:t>Instagram/</a:t>
            </a:r>
            <a:r>
              <a:rPr lang="en-US" dirty="0" err="1" smtClean="0"/>
              <a:t>Snapchat</a:t>
            </a:r>
            <a:r>
              <a:rPr lang="en-US" dirty="0" smtClean="0"/>
              <a:t>: photo </a:t>
            </a:r>
            <a:r>
              <a:rPr lang="en-US" dirty="0"/>
              <a:t>s</a:t>
            </a:r>
            <a:r>
              <a:rPr lang="en-US" dirty="0" smtClean="0"/>
              <a:t>haring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the Internet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58" y="2152650"/>
            <a:ext cx="7704667" cy="3332816"/>
          </a:xfrm>
        </p:spPr>
        <p:txBody>
          <a:bodyPr/>
          <a:lstStyle/>
          <a:p>
            <a:r>
              <a:rPr lang="en-US" dirty="0" smtClean="0"/>
              <a:t>Our responsibility </a:t>
            </a:r>
          </a:p>
          <a:p>
            <a:r>
              <a:rPr lang="en-US" dirty="0" smtClean="0"/>
              <a:t>Never completely trust a filter</a:t>
            </a:r>
          </a:p>
          <a:p>
            <a:r>
              <a:rPr lang="en-US" dirty="0" smtClean="0"/>
              <a:t>Accountability: remember to check logs</a:t>
            </a:r>
          </a:p>
          <a:p>
            <a:r>
              <a:rPr lang="en-US" dirty="0" smtClean="0"/>
              <a:t>Multiple levels of protection (more on this 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6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Types of Filters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Connection-based (router based) </a:t>
            </a:r>
            <a:r>
              <a:rPr lang="en-US" dirty="0"/>
              <a:t>filter</a:t>
            </a:r>
          </a:p>
          <a:p>
            <a:pPr lvl="1"/>
            <a:r>
              <a:rPr lang="en-US" dirty="0"/>
              <a:t>Works by filtering </a:t>
            </a:r>
            <a:r>
              <a:rPr lang="en-US" dirty="0" smtClean="0"/>
              <a:t>internet </a:t>
            </a:r>
            <a:r>
              <a:rPr lang="en-US" dirty="0"/>
              <a:t>connection as it enters the home</a:t>
            </a:r>
          </a:p>
          <a:p>
            <a:pPr lvl="1"/>
            <a:r>
              <a:rPr lang="en-US" dirty="0"/>
              <a:t>Provides filtering for all devices using the </a:t>
            </a:r>
            <a:r>
              <a:rPr lang="en-US" dirty="0" smtClean="0"/>
              <a:t>connection (wireless or wired)</a:t>
            </a:r>
            <a:endParaRPr lang="en-US" dirty="0"/>
          </a:p>
          <a:p>
            <a:r>
              <a:rPr lang="en-US" dirty="0" smtClean="0"/>
              <a:t>Software filter for laptops/devices</a:t>
            </a:r>
          </a:p>
          <a:p>
            <a:pPr lvl="1"/>
            <a:r>
              <a:rPr lang="en-US" dirty="0" smtClean="0"/>
              <a:t>Software is installed on each device</a:t>
            </a:r>
          </a:p>
          <a:p>
            <a:pPr lvl="1"/>
            <a:r>
              <a:rPr lang="en-US" dirty="0" smtClean="0"/>
              <a:t>Works no matter where the device is connected (e.g. library/coffee shop)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– Filter Features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Separate </a:t>
            </a:r>
            <a:r>
              <a:rPr lang="en-US" dirty="0"/>
              <a:t>user accounts</a:t>
            </a:r>
          </a:p>
          <a:p>
            <a:r>
              <a:rPr lang="en-US" dirty="0" smtClean="0"/>
              <a:t>Accountability </a:t>
            </a:r>
            <a:r>
              <a:rPr lang="en-US" dirty="0"/>
              <a:t>for each user </a:t>
            </a:r>
            <a:r>
              <a:rPr lang="en-US" dirty="0" smtClean="0"/>
              <a:t>(usage logs emailed periodically)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constraints</a:t>
            </a:r>
          </a:p>
          <a:p>
            <a:r>
              <a:rPr lang="en-US" dirty="0" smtClean="0"/>
              <a:t>Works </a:t>
            </a:r>
            <a:r>
              <a:rPr lang="en-US" dirty="0"/>
              <a:t>for all devices/computers</a:t>
            </a:r>
          </a:p>
          <a:p>
            <a:r>
              <a:rPr lang="en-US" dirty="0" smtClean="0"/>
              <a:t>By-passable</a:t>
            </a:r>
            <a:r>
              <a:rPr lang="en-US" dirty="0"/>
              <a:t> </a:t>
            </a:r>
            <a:r>
              <a:rPr lang="en-US" dirty="0" smtClean="0"/>
              <a:t>or not?</a:t>
            </a:r>
            <a:endParaRPr lang="en-US" dirty="0"/>
          </a:p>
          <a:p>
            <a:r>
              <a:rPr lang="en-US" dirty="0" smtClean="0"/>
              <a:t>White </a:t>
            </a:r>
            <a:r>
              <a:rPr lang="en-US" dirty="0"/>
              <a:t>list </a:t>
            </a:r>
            <a:r>
              <a:rPr lang="en-US" dirty="0" smtClean="0"/>
              <a:t>capable</a:t>
            </a:r>
          </a:p>
          <a:p>
            <a:r>
              <a:rPr lang="en-US" dirty="0" smtClean="0"/>
              <a:t>Dynamic filtering: not just web page classification but content </a:t>
            </a:r>
            <a:r>
              <a:rPr lang="en-US" dirty="0"/>
              <a:t>of webpage  (Wikipedia, Bing, Amazon, </a:t>
            </a:r>
            <a:r>
              <a:rPr lang="en-US" dirty="0" err="1"/>
              <a:t>Ustream</a:t>
            </a:r>
            <a:r>
              <a:rPr lang="en-US" dirty="0"/>
              <a:t>, Google images, Bing </a:t>
            </a:r>
            <a:r>
              <a:rPr lang="en-US" dirty="0" smtClean="0"/>
              <a:t>images, News)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F0F3-EBE6-487D-81A6-E1039C5A64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3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1123</TotalTime>
  <Words>1526</Words>
  <Application>Microsoft Macintosh PowerPoint</Application>
  <PresentationFormat>On-screen Show (4:3)</PresentationFormat>
  <Paragraphs>221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Parallax</vt:lpstr>
      <vt:lpstr>Internet (AS AN ASPECT OF MODERN MEDIA) </vt:lpstr>
      <vt:lpstr>Introduction</vt:lpstr>
      <vt:lpstr>Dangers</vt:lpstr>
      <vt:lpstr>Dangers – Human Depravity </vt:lpstr>
      <vt:lpstr>Dangers – Legal/Other</vt:lpstr>
      <vt:lpstr>Dangers – Time Wasting/Misuse</vt:lpstr>
      <vt:lpstr>Filtering the Internet </vt:lpstr>
      <vt:lpstr>Filtering – Types of Filters </vt:lpstr>
      <vt:lpstr>Filtering – Filter Features </vt:lpstr>
      <vt:lpstr>Filtering – Recommendations For Home and Computers</vt:lpstr>
      <vt:lpstr>Filtering – Other Filters </vt:lpstr>
      <vt:lpstr>Filtering – the Mobile Challenge</vt:lpstr>
      <vt:lpstr>Filtering – Mobile Tips</vt:lpstr>
      <vt:lpstr>Filtering the Internet –  Computer Tips</vt:lpstr>
      <vt:lpstr>Plymouth Christian School Policy –  Internet Access at School</vt:lpstr>
      <vt:lpstr>Plymouth Christian School Policy –  Portable Devices at School</vt:lpstr>
      <vt:lpstr>Plymouth Christian School Policy –  Student Responsibilities and  Internet Usage</vt:lpstr>
      <vt:lpstr>Practical Guidance</vt:lpstr>
      <vt:lpstr>Scriptural Guidance</vt:lpstr>
      <vt:lpstr>Scriptural Guidance</vt:lpstr>
      <vt:lpstr>Scriptural Guidance</vt:lpstr>
      <vt:lpstr>Practical Recommendations</vt:lpstr>
      <vt:lpstr>Where Can I Find Help?</vt:lpstr>
      <vt:lpstr>Action Items – Computers</vt:lpstr>
      <vt:lpstr>Action Items – Devices</vt:lpstr>
      <vt:lpstr>Action Items – Devices (2)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Brad Fluit</dc:creator>
  <cp:lastModifiedBy>Dave Engelsma</cp:lastModifiedBy>
  <cp:revision>96</cp:revision>
  <cp:lastPrinted>2014-02-24T21:11:51Z</cp:lastPrinted>
  <dcterms:created xsi:type="dcterms:W3CDTF">2014-02-05T02:18:07Z</dcterms:created>
  <dcterms:modified xsi:type="dcterms:W3CDTF">2015-05-20T18:31:55Z</dcterms:modified>
</cp:coreProperties>
</file>